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3"/>
  </p:notesMasterIdLst>
  <p:sldIdLst>
    <p:sldId id="262" r:id="rId2"/>
    <p:sldId id="256" r:id="rId3"/>
    <p:sldId id="257" r:id="rId4"/>
    <p:sldId id="258" r:id="rId5"/>
    <p:sldId id="268" r:id="rId6"/>
    <p:sldId id="260" r:id="rId7"/>
    <p:sldId id="269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EE1C0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07/04/1442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07/04/1442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07/04/1442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07/04/1442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07/04/1442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07/04/1442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07/04/1442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07/04/1442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07/04/1442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07/04/1442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07/04/1442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07/04/1442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71" y="2852936"/>
            <a:ext cx="3693096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الرأي العام والإعلام</a:t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5A78C-C7A3-425F-A02A-9FFE5E0B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0174"/>
            <a:ext cx="6553768" cy="136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C5726-F091-4218-B1A4-747EB59EA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64" y="2276872"/>
            <a:ext cx="3816427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5260D-0917-4DFD-BA8F-18AFBD86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9480" y="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10</a:t>
            </a:fld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6444208" y="476672"/>
            <a:ext cx="208823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في العصور الحديثة: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24744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a typeface="Calibri"/>
                <a:cs typeface="PT Bold Heading" pitchFamily="2" charset="-78"/>
              </a:rPr>
              <a:t>كان </a:t>
            </a:r>
            <a:r>
              <a:rPr lang="ar-SA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مكيافيللي</a:t>
            </a:r>
            <a:r>
              <a:rPr lang="ar-SA" sz="2000" b="1" dirty="0">
                <a:ea typeface="Calibri"/>
                <a:cs typeface="PT Bold Heading" pitchFamily="2" charset="-78"/>
              </a:rPr>
              <a:t> أول من وجه الأنظار إلى ضرورة الاهتمام بصوت الشعب واتجاهاته 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r>
              <a:rPr lang="ar-EG" sz="2000" b="1" dirty="0">
                <a:ea typeface="Calibri"/>
                <a:cs typeface="PT Bold Heading" pitchFamily="2" charset="-78"/>
              </a:rPr>
              <a:t>أشهر عباراته: </a:t>
            </a:r>
            <a:r>
              <a:rPr lang="ar-SA" sz="2000" b="1" dirty="0">
                <a:ea typeface="Calibri"/>
                <a:cs typeface="PT Bold Heading" pitchFamily="2" charset="-78"/>
              </a:rPr>
              <a:t>"صوت الشعب هو صوت الله«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004809"/>
            <a:ext cx="441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إنجلترا</a:t>
            </a:r>
            <a:r>
              <a:rPr lang="ar-EG" sz="2000" b="1" dirty="0"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التوترات الأهلية في القرن السابع عشر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173" y="2636912"/>
            <a:ext cx="3195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أمريكا</a:t>
            </a:r>
            <a:r>
              <a:rPr lang="ar-EG" sz="2000" b="1" dirty="0"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اندلعت حروب الاستقلال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105835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فرنسا</a:t>
            </a:r>
            <a:r>
              <a:rPr lang="ar-EG" sz="2000" b="1" dirty="0"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شبت الثورة الفرنسية التي أطاحت بالإقطاع ورأس الملك لويس السادس عشر.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357301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ea typeface="Calibri"/>
                <a:cs typeface="PT Bold Heading" pitchFamily="2" charset="-78"/>
              </a:rPr>
              <a:t>عبر </a:t>
            </a:r>
            <a:r>
              <a:rPr lang="ar-SA" sz="2000" b="1" dirty="0">
                <a:ea typeface="Calibri"/>
                <a:cs typeface="PT Bold Heading" pitchFamily="2" charset="-78"/>
              </a:rPr>
              <a:t>الفرنسيون عن مفهوم الرأي العام بمسميات مختلفة</a:t>
            </a:r>
            <a:r>
              <a:rPr lang="ar-EG" sz="2000" b="1" dirty="0">
                <a:ea typeface="Calibri"/>
                <a:cs typeface="PT Bold Heading" pitchFamily="2" charset="-78"/>
              </a:rPr>
              <a:t>:</a:t>
            </a:r>
            <a:r>
              <a:rPr lang="ar-SA" sz="2000" b="1" dirty="0">
                <a:ea typeface="Calibri"/>
                <a:cs typeface="PT Bold Heading" pitchFamily="2" charset="-78"/>
              </a:rPr>
              <a:t> "إصلاح العقل العام«</a:t>
            </a:r>
            <a:r>
              <a:rPr lang="ar-EG" sz="2000" b="1" dirty="0">
                <a:ea typeface="Calibri"/>
                <a:cs typeface="PT Bold Heading" pitchFamily="2" charset="-78"/>
              </a:rPr>
              <a:t>-</a:t>
            </a:r>
            <a:r>
              <a:rPr lang="ar-SA" sz="2000" b="1" dirty="0">
                <a:ea typeface="Calibri"/>
                <a:cs typeface="PT Bold Heading" pitchFamily="2" charset="-78"/>
              </a:rPr>
              <a:t> "الإرادة العامة"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314353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ea typeface="Calibri"/>
                <a:cs typeface="PT Bold Heading" pitchFamily="2" charset="-78"/>
              </a:rPr>
              <a:t>وفي خضم الثورة الفرنسية ظهر الاصطلاح الحديث وهو </a:t>
            </a:r>
            <a:endParaRPr lang="ar-EG" sz="2000" b="1" dirty="0">
              <a:ea typeface="Calibri"/>
              <a:cs typeface="PT Bold Heading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الرأي العام </a:t>
            </a:r>
            <a:r>
              <a:rPr lang="en-US" sz="2000" b="1" dirty="0">
                <a:solidFill>
                  <a:srgbClr val="FF0000"/>
                </a:solidFill>
                <a:latin typeface="Simplified Arabic"/>
                <a:ea typeface="Calibri"/>
                <a:cs typeface="PT Bold Heading" pitchFamily="2" charset="-78"/>
              </a:rPr>
              <a:t>Public opinion</a:t>
            </a:r>
            <a:endParaRPr lang="en-US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3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>
                <a:cs typeface="PT Bold Heading" pitchFamily="2" charset="-78"/>
              </a:rPr>
              <a:t>المحاضرة الثانية: </a:t>
            </a:r>
            <a:r>
              <a:rPr lang="ar-EG" sz="4400" dirty="0">
                <a:cs typeface="PT Bold Heading" pitchFamily="2" charset="-78"/>
              </a:rPr>
              <a:t>تعريف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46048" r="14794" b="23505"/>
          <a:stretch/>
        </p:blipFill>
        <p:spPr bwMode="auto">
          <a:xfrm>
            <a:off x="430944" y="2852936"/>
            <a:ext cx="83529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21328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التعريف اللغوي: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8784" y="332656"/>
            <a:ext cx="63367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800" dirty="0">
                <a:cs typeface="PT Bold Heading" pitchFamily="2" charset="-78"/>
              </a:rPr>
              <a:t>التعريف الإصطلاحي</a:t>
            </a:r>
            <a:r>
              <a:rPr lang="ar-EG" sz="5400" dirty="0">
                <a:cs typeface="PT Bold Heading" pitchFamily="2" charset="-78"/>
              </a:rPr>
              <a:t>:</a:t>
            </a:r>
            <a:endParaRPr lang="en-US" sz="5400" dirty="0"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652" y="21328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latin typeface="Calibri"/>
                <a:ea typeface="Calibri"/>
                <a:cs typeface="PT Bold Heading" pitchFamily="2" charset="-78"/>
              </a:rPr>
              <a:t>كانت محاولات علماء 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PT Bold Heading" pitchFamily="2" charset="-78"/>
              </a:rPr>
              <a:t>الاجتماع </a:t>
            </a:r>
            <a:r>
              <a:rPr lang="ar-SA" sz="2800" b="1" dirty="0">
                <a:latin typeface="Calibri"/>
                <a:ea typeface="Calibri"/>
                <a:cs typeface="PT Bold Heading" pitchFamily="2" charset="-78"/>
              </a:rPr>
              <a:t>هي السابقة في بحث ظاهرة الرأي العام وتحديد تعريفها، وفيما يلي بعض هذه التعريفات:</a:t>
            </a:r>
            <a:endParaRPr lang="en-US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398222"/>
            <a:ext cx="85689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PT Bold Heading" pitchFamily="2" charset="-78"/>
              </a:rPr>
              <a:t>فقام تارد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/>
                <a:ea typeface="Calibri"/>
                <a:cs typeface="PT Bold Heading" pitchFamily="2" charset="-78"/>
              </a:rPr>
              <a:t>(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/>
                <a:ea typeface="Calibri"/>
                <a:cs typeface="PT Bold Heading" pitchFamily="2" charset="-78"/>
              </a:rPr>
              <a:t>Tard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/>
                <a:ea typeface="Calibri"/>
                <a:cs typeface="PT Bold Heading" pitchFamily="2" charset="-78"/>
              </a:rPr>
              <a:t>) </a:t>
            </a:r>
            <a:r>
              <a:rPr lang="ar-S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PT Bold Heading" pitchFamily="2" charset="-78"/>
              </a:rPr>
              <a:t> بالنظر اليه من زاوية اجتماعية على أنه صبغة فردية واعتبره محض تقليد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PT Bold Heading" pitchFamily="2" charset="-78"/>
              </a:rPr>
              <a:t>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352910"/>
            <a:ext cx="80677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أما ماكينون (</a:t>
            </a:r>
            <a:r>
              <a:rPr lang="en-US" sz="2000" b="1" dirty="0" err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Times New Roman"/>
                <a:cs typeface="PT Bold Heading" pitchFamily="2" charset="-78"/>
              </a:rPr>
              <a:t>Mackinin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Times New Roman"/>
                <a:cs typeface="PT Bold Heading" pitchFamily="2" charset="-78"/>
              </a:rPr>
              <a:t>)</a:t>
            </a:r>
            <a:r>
              <a:rPr lang="ar-SA" sz="2000" b="1" dirty="0">
                <a:ea typeface="Times New Roman"/>
                <a:cs typeface="PT Bold Heading" pitchFamily="2" charset="-78"/>
              </a:rPr>
              <a:t> فقد كان يرى الرأي العام بأنه رأي في موضوع ما يضمره الاشخاص المتميزون بالذكاء وحسن الخلق</a:t>
            </a:r>
            <a:r>
              <a:rPr lang="en-US" sz="2000" b="1" dirty="0">
                <a:ea typeface="Times New Roman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120" y="13407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أ</a:t>
            </a:r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ولا: التعريفات الأجنبية: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611560" y="31470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/>
                <a:ea typeface="Calibri"/>
                <a:cs typeface="PT Bold Heading" pitchFamily="2" charset="-78"/>
              </a:rPr>
              <a:t> </a:t>
            </a:r>
            <a:r>
              <a:rPr lang="ar-SA" sz="24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أما </a:t>
            </a:r>
            <a:r>
              <a:rPr lang="ar-SA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Calibri"/>
                <a:cs typeface="PT Bold Heading" pitchFamily="2" charset="-78"/>
              </a:rPr>
              <a:t>الفلاسفة </a:t>
            </a:r>
            <a:r>
              <a:rPr lang="ar-SA" sz="24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المحدثون فقد عرفوا الرأي العام على النحو التالي: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8720"/>
            <a:ext cx="8568952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جون ستيوارت</a:t>
            </a:r>
            <a:r>
              <a:rPr lang="ar-SA" sz="2000" b="1" dirty="0">
                <a:ea typeface="Calibri"/>
                <a:cs typeface="PT Bold Heading" pitchFamily="2" charset="-78"/>
              </a:rPr>
              <a:t>: يرى أن الرأي العام هو ما يريده أو </a:t>
            </a:r>
            <a:r>
              <a:rPr lang="ar-EG" sz="2000" b="1" dirty="0">
                <a:ea typeface="Calibri"/>
                <a:cs typeface="PT Bold Heading" pitchFamily="2" charset="-78"/>
              </a:rPr>
              <a:t>ما لا يريده </a:t>
            </a:r>
            <a:r>
              <a:rPr lang="ar-SA" sz="2000" b="1" dirty="0">
                <a:ea typeface="Calibri"/>
                <a:cs typeface="PT Bold Heading" pitchFamily="2" charset="-78"/>
              </a:rPr>
              <a:t>الجزء القوي في</a:t>
            </a:r>
            <a:r>
              <a:rPr lang="ar-EG" sz="2000" b="1" dirty="0">
                <a:ea typeface="Calibri"/>
                <a:cs typeface="PT Bold Heading" pitchFamily="2" charset="-78"/>
              </a:rPr>
              <a:t> المجتمع.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20" y="1628800"/>
            <a:ext cx="856895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ea typeface="Calibri"/>
                <a:cs typeface="PT Bold Heading" pitchFamily="2" charset="-78"/>
              </a:rPr>
              <a:t>في حين </a:t>
            </a:r>
            <a:r>
              <a:rPr lang="ar-EG" sz="2000" b="1" dirty="0">
                <a:ea typeface="Calibri"/>
                <a:cs typeface="PT Bold Heading" pitchFamily="2" charset="-78"/>
              </a:rPr>
              <a:t>يرى 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كوليردج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 </a:t>
            </a:r>
            <a:r>
              <a:rPr lang="ar-SA" sz="2000" b="1" dirty="0">
                <a:ea typeface="Calibri"/>
                <a:cs typeface="PT Bold Heading" pitchFamily="2" charset="-78"/>
              </a:rPr>
              <a:t>أن الرأي العام هو الحكم الذي تصل إليه الجماعة في مسألة ذات اعتبار عام بعد مناقشات علنية ووافية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08" y="2433402"/>
            <a:ext cx="856895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ea typeface="Calibri"/>
                <a:cs typeface="PT Bold Heading" pitchFamily="2" charset="-78"/>
              </a:rPr>
              <a:t>تعريفات أجنبية أخرى: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640" y="2996952"/>
            <a:ext cx="85906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C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ليونارد دوب </a:t>
            </a:r>
            <a:r>
              <a:rPr lang="en-US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LEONARD DOB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يعني اتجاهات ومواقف الناس إزاء موضوع يشغل بالهم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480" y="3861048"/>
            <a:ext cx="856895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C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كي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 </a:t>
            </a:r>
            <a:r>
              <a:rPr lang="en-US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V.O.KEY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يعني الآراء التي يعتنقها بعض الأشخاص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512" y="4398248"/>
            <a:ext cx="85689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C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فلويد ألبورت </a:t>
            </a:r>
            <a:r>
              <a:rPr lang="en-US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F.H. ALLPORT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: </a:t>
            </a:r>
            <a:r>
              <a:rPr lang="ar-SA" sz="2000" b="1" dirty="0">
                <a:ea typeface="Calibri"/>
                <a:cs typeface="PT Bold Heading" pitchFamily="2" charset="-78"/>
              </a:rPr>
              <a:t>الرأي العام هو تعبير صادر عن مجموعة كبيرة من الناس للموافقة أو الت</a:t>
            </a:r>
            <a:r>
              <a:rPr lang="ar-EG" sz="2000" b="1" dirty="0">
                <a:ea typeface="Calibri"/>
                <a:cs typeface="PT Bold Heading" pitchFamily="2" charset="-78"/>
              </a:rPr>
              <a:t>أ</a:t>
            </a:r>
            <a:r>
              <a:rPr lang="ar-SA" sz="2000" b="1" dirty="0">
                <a:ea typeface="Calibri"/>
                <a:cs typeface="PT Bold Heading" pitchFamily="2" charset="-78"/>
              </a:rPr>
              <a:t>ييد لمسألة من المسائل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368" y="5229200"/>
            <a:ext cx="85906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C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مينار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 </a:t>
            </a:r>
            <a:r>
              <a:rPr lang="en-US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D.W.MINAR</a:t>
            </a:r>
            <a:r>
              <a:rPr lang="ar-SA" sz="2000" b="1" dirty="0">
                <a:ea typeface="Calibri"/>
                <a:cs typeface="PT Bold Heading" pitchFamily="2" charset="-78"/>
              </a:rPr>
              <a:t>: يرى أن الرأي العام هو مجموعة الاتجاهات والمشاعر التي يكونها قطاع كبير من الناس في مسألة مهمة وفي فترة معينة تحت تأثير الدعاية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6110620"/>
            <a:ext cx="86014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C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توماس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 كلار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r>
              <a:rPr lang="en-US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  <a:cs typeface="PT Bold Heading" pitchFamily="2" charset="-78"/>
              </a:rPr>
              <a:t>T.H. CLARE</a:t>
            </a:r>
            <a:r>
              <a:rPr lang="ar-SA" sz="2000" b="1" dirty="0">
                <a:ea typeface="Calibri"/>
                <a:cs typeface="PT Bold Heading" pitchFamily="2" charset="-78"/>
              </a:rPr>
              <a:t>: هو رأي الأغلبية من هذه الجماهير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4059807" y="1484784"/>
            <a:ext cx="8803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كويز: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2852936"/>
            <a:ext cx="70599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ما الفرق بين الرأي والاتجاه والموقف؟؟؟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4052" y="4431015"/>
            <a:ext cx="14718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؟؟؟!!!!!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3A26A-5E9B-44C8-B96A-0C53020F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488" y="1680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2391120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ثانيا: التعريفات العربية: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30039"/>
            <a:ext cx="856895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د.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أحمد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 بدر</a:t>
            </a:r>
            <a:r>
              <a:rPr lang="ar-SA" sz="2000" b="1" dirty="0">
                <a:ea typeface="Calibri"/>
                <a:cs typeface="PT Bold Heading" pitchFamily="2" charset="-78"/>
              </a:rPr>
              <a:t>: الرأي العام هو التعبير الحر عن آراء الناخبين</a:t>
            </a:r>
            <a:r>
              <a:rPr lang="ar-EG" sz="2000" b="1" dirty="0">
                <a:ea typeface="Calibri"/>
                <a:cs typeface="PT Bold Heading" pitchFamily="2" charset="-78"/>
              </a:rPr>
              <a:t>،</a:t>
            </a:r>
            <a:r>
              <a:rPr lang="ar-SA" sz="2000" b="1" dirty="0">
                <a:ea typeface="Calibri"/>
                <a:cs typeface="Simplified Arabic"/>
              </a:rPr>
              <a:t> </a:t>
            </a:r>
            <a:r>
              <a:rPr lang="ar-SA" sz="2000" b="1" dirty="0">
                <a:ea typeface="Calibri"/>
                <a:cs typeface="PT Bold Heading" pitchFamily="2" charset="-78"/>
              </a:rPr>
              <a:t>يكون هذا التعبير ممثلا لرأي الأغلبية ولرضا الأقلية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b="1" dirty="0">
              <a:ea typeface="Calibri"/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916832"/>
            <a:ext cx="84969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تعريف </a:t>
            </a:r>
            <a:r>
              <a:rPr lang="ar-EG" sz="2000" b="1">
                <a:solidFill>
                  <a:schemeClr val="dk1"/>
                </a:solidFill>
                <a:ea typeface="Calibri"/>
                <a:cs typeface="PT Bold Heading" pitchFamily="2" charset="-78"/>
              </a:rPr>
              <a:t>د.</a:t>
            </a:r>
            <a:r>
              <a:rPr lang="ar-SA" sz="2000" b="1">
                <a:solidFill>
                  <a:srgbClr val="FFC000"/>
                </a:solidFill>
                <a:ea typeface="Calibri"/>
                <a:cs typeface="PT Bold Heading" pitchFamily="2" charset="-78"/>
              </a:rPr>
              <a:t>حسنين</a:t>
            </a:r>
            <a:r>
              <a:rPr lang="ar-SA" sz="2000" b="1">
                <a:solidFill>
                  <a:schemeClr val="dk1"/>
                </a:solidFill>
                <a:ea typeface="Calibri"/>
                <a:cs typeface="PT Bold Heading" pitchFamily="2" charset="-78"/>
              </a:rPr>
              <a:t> 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عبد القادر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 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هو الحكم الذي تصل إليه الجماعة في مسألة ذات اعتبار عام بعد مناقشات علنية وافية</a:t>
            </a:r>
            <a:r>
              <a:rPr lang="ar-EG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.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780928"/>
            <a:ext cx="864096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تعريف الدكتور</a:t>
            </a:r>
            <a:r>
              <a:rPr lang="ar-SA" sz="2000" b="1" dirty="0">
                <a:solidFill>
                  <a:srgbClr val="FFC000"/>
                </a:solidFill>
                <a:ea typeface="Calibri"/>
                <a:cs typeface="PT Bold Heading" pitchFamily="2" charset="-78"/>
              </a:rPr>
              <a:t> سمير 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حسين: الرأي </a:t>
            </a:r>
            <a:r>
              <a:rPr lang="ar-EG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الغالب او الاتفاق الجماعي </a:t>
            </a:r>
            <a:r>
              <a:rPr lang="ar-EG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وليس الإجماعي 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تجاه قضية من القضايا قد تكون اجتماعية أو اقتصادية أو سياسية كما قد تكون ذات طابع محلي أو قومي أو اقليمي أو دولي ويثور حولها الجدل</a:t>
            </a:r>
            <a:r>
              <a:rPr lang="en-US" b="1" dirty="0">
                <a:ea typeface="Calibri"/>
                <a:cs typeface="Simplified Arabic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4005064"/>
            <a:ext cx="30748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تعريف الدكتور </a:t>
            </a:r>
            <a:r>
              <a:rPr lang="ar-SA" sz="2000" b="1" dirty="0">
                <a:solidFill>
                  <a:srgbClr val="FFC000"/>
                </a:solidFill>
                <a:ea typeface="Calibri"/>
                <a:cs typeface="PT Bold Heading" pitchFamily="2" charset="-78"/>
              </a:rPr>
              <a:t>مختار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 التهامي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4522" y="4653136"/>
            <a:ext cx="311495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تعريف الدكتور </a:t>
            </a:r>
            <a:r>
              <a:rPr lang="ar-SA" sz="2000" b="1" dirty="0">
                <a:solidFill>
                  <a:srgbClr val="FFC000"/>
                </a:solidFill>
                <a:ea typeface="Calibri"/>
                <a:cs typeface="PT Bold Heading" pitchFamily="2" charset="-78"/>
              </a:rPr>
              <a:t>عبد القادر 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حاتم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7248" y="5301208"/>
            <a:ext cx="319510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تعريف الدكتورة </a:t>
            </a:r>
            <a:r>
              <a:rPr lang="ar-SA" sz="2000" b="1" dirty="0">
                <a:solidFill>
                  <a:srgbClr val="FFC000"/>
                </a:solidFill>
                <a:ea typeface="Calibri"/>
                <a:cs typeface="PT Bold Heading" pitchFamily="2" charset="-78"/>
              </a:rPr>
              <a:t>شاهيناز</a:t>
            </a:r>
            <a:r>
              <a:rPr lang="ar-SA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 طلعت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4059100" y="1484784"/>
            <a:ext cx="8803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كويز: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636911"/>
            <a:ext cx="679865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ما الفرق بين الرأي الجماعي والرأي </a:t>
            </a:r>
          </a:p>
          <a:p>
            <a:pPr algn="ctr"/>
            <a:r>
              <a:rPr lang="ar-EG" sz="40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الإجماعي؟؟؟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345" y="4509120"/>
            <a:ext cx="14718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؟؟؟!!!!!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1979712" y="260648"/>
            <a:ext cx="5455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ثالثا: تعريفات الموسوعات والمعاجم 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3529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latin typeface="Calibri"/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معجم 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المصطلحات الاعلامية</a:t>
            </a:r>
            <a:r>
              <a:rPr lang="ar-SA" sz="2000" b="1" dirty="0">
                <a:latin typeface="Calibri"/>
                <a:ea typeface="Calibri"/>
                <a:cs typeface="PT Bold Heading" pitchFamily="2" charset="-78"/>
              </a:rPr>
              <a:t>: وجهة نظر أغلبية الجماعة في وقت معين وإزاء مسألة تعني الجماعة وتدور حولها المناقشة صراحة في إطار هذه الجماعة.</a:t>
            </a:r>
            <a:endParaRPr lang="en-US" sz="14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916832"/>
            <a:ext cx="842493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الموسوعة السياسية</a:t>
            </a:r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: وهو اتجاه أغلبية الناس </a:t>
            </a:r>
            <a:r>
              <a:rPr lang="ar-EG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علما </a:t>
            </a:r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بأن الرأي العام ليس ظاهرة ثابتة بالضرورة وقد يتغير إزاء مسالة ما من حين إلى حين.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852936"/>
            <a:ext cx="85689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الموسوعة العسكرية</a:t>
            </a:r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PT Bold Heading" pitchFamily="2" charset="-78"/>
              </a:rPr>
              <a:t>: الرأي العام هو المحصلة النهائية لمجموعة آراء الأفراد في مجتمع ما بغض النظر عن اتفاق الآراء الفردية أو وحدتها أو درجة تجانسها- </a:t>
            </a:r>
            <a:endParaRPr lang="ar-EG" sz="2000" b="1" dirty="0">
              <a:solidFill>
                <a:schemeClr val="dk1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744" y="4797152"/>
            <a:ext cx="734481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تعريف </a:t>
            </a:r>
            <a:r>
              <a:rPr lang="ar-SA" sz="2000" b="1" dirty="0"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المعجم العربي الأساسي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: الرأي  العام: هو وجهة نظر الجماهير</a:t>
            </a:r>
            <a:r>
              <a:rPr lang="ar-EG" b="1" dirty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3789040"/>
            <a:ext cx="86409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تعريف أخر: يمثل الرأي العام رد الفعل الذي يقوم به الناس بشكل عفوي ودون تبريرات أو تفسيرات واضحة لما يؤمنون به أو لآرائهم ومواقفهم وأحكامهم.</a:t>
            </a:r>
            <a:endParaRPr lang="en-US" sz="2000" b="1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9093" y="5448713"/>
            <a:ext cx="421782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تعريف معجم مصطلحات العلوم الاجتماعية</a:t>
            </a:r>
            <a:endParaRPr lang="en-US" sz="2000" b="1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5991034"/>
            <a:ext cx="44278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تعريف الموسوعة الدولية في العلوم الاجتماعية</a:t>
            </a:r>
            <a:endParaRPr lang="en-US" sz="2000" b="1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715FC-9C22-4D47-9B77-C6967D3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88181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2000" b="1" smtClean="0"/>
              <a:t>9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123728" y="332656"/>
            <a:ext cx="45304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8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نشأة مفهوم الرأي العام وتطوره: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7129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ea typeface="Calibri"/>
                <a:cs typeface="PT Bold Heading" pitchFamily="2" charset="-78"/>
              </a:rPr>
              <a:t>مع أن الرأي العام </a:t>
            </a:r>
            <a:r>
              <a:rPr lang="en-US" sz="2000" b="1" dirty="0">
                <a:latin typeface="Simplified Arabic"/>
                <a:ea typeface="Calibri"/>
                <a:cs typeface="PT Bold Heading" pitchFamily="2" charset="-78"/>
              </a:rPr>
              <a:t>public opinion </a:t>
            </a:r>
            <a:r>
              <a:rPr lang="ar-EG" sz="2000" b="1" dirty="0">
                <a:latin typeface="Simplified Arabic"/>
                <a:ea typeface="Calibri"/>
                <a:cs typeface="PT Bold Heading" pitchFamily="2" charset="-78"/>
              </a:rPr>
              <a:t> </a:t>
            </a:r>
            <a:r>
              <a:rPr lang="ar-SA" sz="2000" b="1" dirty="0">
                <a:ea typeface="Calibri"/>
                <a:cs typeface="PT Bold Heading" pitchFamily="2" charset="-78"/>
              </a:rPr>
              <a:t>من المصطلحات الحديثة التي لم تعرف إلا مع أواخر القرن 18م، إبان حرب الاستقلال الأمريكية والثورة الفرنسية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1988840"/>
            <a:ext cx="38764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b="1" dirty="0">
                <a:ea typeface="Calibri"/>
                <a:cs typeface="Simplified Arabic"/>
              </a:rPr>
              <a:t>القرن 18: 1يناير 1701- 31 ديسمبر 1800.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49938" y="2492896"/>
            <a:ext cx="38779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 rtl="1"/>
            <a:r>
              <a:rPr lang="ar-EG" b="1" dirty="0">
                <a:solidFill>
                  <a:prstClr val="black"/>
                </a:solidFill>
                <a:ea typeface="Calibri"/>
                <a:cs typeface="Simplified Arabic"/>
              </a:rPr>
              <a:t>القرن 19: 1يناير 1801- 31 ديسمبر 1900.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3105835"/>
            <a:ext cx="230425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في الحضارات القديمة: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22108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ea typeface="Calibri"/>
                <a:cs typeface="PT Bold Heading" pitchFamily="2" charset="-78"/>
              </a:rPr>
              <a:t>وتحدث 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الرومان</a:t>
            </a:r>
            <a:r>
              <a:rPr lang="ar-S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 </a:t>
            </a:r>
            <a:r>
              <a:rPr lang="ar-SA" sz="2000" b="1" dirty="0">
                <a:ea typeface="Calibri"/>
                <a:cs typeface="PT Bold Heading" pitchFamily="2" charset="-78"/>
              </a:rPr>
              <a:t>أيضا عن الآراء الشائعة بين الناس </a:t>
            </a:r>
            <a:r>
              <a:rPr lang="ar-EG" sz="2000" b="1" dirty="0">
                <a:ea typeface="Calibri"/>
                <a:cs typeface="PT Bold Heading" pitchFamily="2" charset="-78"/>
              </a:rPr>
              <a:t>- </a:t>
            </a:r>
            <a:r>
              <a:rPr lang="ar-SA" sz="2000" b="1" dirty="0">
                <a:ea typeface="Calibri"/>
                <a:cs typeface="PT Bold Heading" pitchFamily="2" charset="-78"/>
              </a:rPr>
              <a:t>صوت الجمهور أو صوت الشعب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64502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0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وقد عرف </a:t>
            </a:r>
            <a:r>
              <a:rPr lang="ar-SA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اليونان</a:t>
            </a:r>
            <a:r>
              <a:rPr lang="ar-SA" sz="20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 المفاهيم القريبة من فكرة الرأي العام، كالاتفاق العام أو الاتجاهات السائدة </a:t>
            </a:r>
            <a:endParaRPr lang="en-US" sz="2000" b="1" dirty="0">
              <a:solidFill>
                <a:prstClr val="black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8616" y="4797152"/>
            <a:ext cx="230425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solidFill>
                  <a:schemeClr val="dk1"/>
                </a:solidFill>
                <a:ea typeface="Calibri"/>
                <a:cs typeface="PT Bold Heading" pitchFamily="2" charset="-78"/>
              </a:rPr>
              <a:t>في العصور الوسطى:</a:t>
            </a:r>
            <a:endParaRPr lang="en-US" sz="2000" b="1" dirty="0">
              <a:solidFill>
                <a:schemeClr val="dk1"/>
              </a:solidFill>
              <a:ea typeface="Calibri"/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2908" y="5506418"/>
            <a:ext cx="5497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ea typeface="Calibri"/>
                <a:cs typeface="PT Bold Heading" pitchFamily="2" charset="-78"/>
              </a:rPr>
              <a:t>في </a:t>
            </a:r>
            <a:r>
              <a:rPr lang="ar-SA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الإسلام</a:t>
            </a:r>
            <a:r>
              <a:rPr lang="ar-SA" sz="2000" b="1" dirty="0">
                <a:ea typeface="Calibri"/>
                <a:cs typeface="PT Bold Heading" pitchFamily="2" charset="-78"/>
              </a:rPr>
              <a:t> قد ع</a:t>
            </a:r>
            <a:r>
              <a:rPr lang="ar-EG" sz="2000" b="1" dirty="0">
                <a:ea typeface="Calibri"/>
                <a:cs typeface="PT Bold Heading" pitchFamily="2" charset="-78"/>
              </a:rPr>
              <a:t>ُ</a:t>
            </a:r>
            <a:r>
              <a:rPr lang="ar-SA" sz="2000" b="1" dirty="0">
                <a:ea typeface="Calibri"/>
                <a:cs typeface="PT Bold Heading" pitchFamily="2" charset="-78"/>
              </a:rPr>
              <a:t>رف </a:t>
            </a:r>
            <a:r>
              <a:rPr lang="ar-EG" sz="2000" b="1" dirty="0">
                <a:ea typeface="Calibri"/>
                <a:cs typeface="PT Bold Heading" pitchFamily="2" charset="-78"/>
              </a:rPr>
              <a:t>الرأي العام ب</a:t>
            </a:r>
            <a:r>
              <a:rPr lang="ar-SA" sz="2000" b="1" dirty="0">
                <a:ea typeface="Calibri"/>
                <a:cs typeface="PT Bold Heading" pitchFamily="2" charset="-78"/>
              </a:rPr>
              <a:t>الشورى </a:t>
            </a:r>
            <a:endParaRPr lang="en-US" sz="2000" b="1" dirty="0"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6021288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ea typeface="Calibri"/>
                <a:cs typeface="PT Bold Heading" pitchFamily="2" charset="-78"/>
              </a:rPr>
              <a:t>في </a:t>
            </a:r>
            <a:r>
              <a:rPr lang="ar-EG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المسيحية</a:t>
            </a:r>
            <a:r>
              <a:rPr lang="ar-EG" sz="2000" b="1" dirty="0">
                <a:ea typeface="Calibri"/>
                <a:cs typeface="PT Bold Heading" pitchFamily="2" charset="-78"/>
              </a:rPr>
              <a:t> عرفوا </a:t>
            </a:r>
            <a:r>
              <a:rPr lang="ar-SA" sz="2000" b="1" dirty="0">
                <a:ea typeface="Calibri"/>
                <a:cs typeface="PT Bold Heading" pitchFamily="2" charset="-78"/>
              </a:rPr>
              <a:t>عبارة الاتفاق العام أو الإجماع </a:t>
            </a:r>
            <a:endParaRPr lang="en-US" sz="2000" b="1" dirty="0"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00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1338</TotalTime>
  <Words>708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Simplified Arabic</vt:lpstr>
      <vt:lpstr>Wingdings 2</vt:lpstr>
      <vt:lpstr>Trek</vt:lpstr>
      <vt:lpstr>مقرر الرأي العام والإعلام للفرقة الثالثة </vt:lpstr>
      <vt:lpstr>المحاضرة الثانية: تعريف الرأي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2020-03-24T00:59:16Z</dcterms:created>
  <dcterms:modified xsi:type="dcterms:W3CDTF">2020-11-22T16:12:08Z</dcterms:modified>
</cp:coreProperties>
</file>